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87" r:id="rId4"/>
    <p:sldId id="261" r:id="rId5"/>
    <p:sldId id="260" r:id="rId6"/>
    <p:sldId id="263" r:id="rId7"/>
    <p:sldId id="281" r:id="rId8"/>
    <p:sldId id="264" r:id="rId9"/>
    <p:sldId id="265" r:id="rId10"/>
    <p:sldId id="273" r:id="rId11"/>
    <p:sldId id="278" r:id="rId12"/>
    <p:sldId id="286" r:id="rId13"/>
    <p:sldId id="288" r:id="rId14"/>
    <p:sldId id="285" r:id="rId15"/>
    <p:sldId id="289" r:id="rId16"/>
    <p:sldId id="290" r:id="rId17"/>
    <p:sldId id="291" r:id="rId18"/>
    <p:sldId id="292" r:id="rId19"/>
    <p:sldId id="293" r:id="rId20"/>
    <p:sldId id="294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60"/>
  </p:normalViewPr>
  <p:slideViewPr>
    <p:cSldViewPr>
      <p:cViewPr>
        <p:scale>
          <a:sx n="59" d="100"/>
          <a:sy n="59" d="100"/>
        </p:scale>
        <p:origin x="-171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videoplayback%20(1).mp4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Parle-G%20-%20Brother%20&amp;%20Sister%20Film.mp4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Parle%20TVC%20(2017)%20Traffic%20Police%20-%20Naya%20Naam%20Wahi%20Great%20Taste.mp4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You%20are%20my%20Parle%20g.mp4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Tata%20Nano%20GenX%20TVC.mp4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6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Government Authority :-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Imposed rules and regulation for the smooth functioning of Ad Campaign.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control advertising  process and make to bound every advertiser to follow ethical code of conduct for advertising.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7.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Research firms:-</a:t>
            </a:r>
          </a:p>
          <a:p>
            <a:pPr lvl="0"/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an independent research organization or firms to collect market data.</a:t>
            </a:r>
          </a:p>
          <a:p>
            <a:pPr lvl="0">
              <a:buFont typeface="Wingdings" pitchFamily="2" charset="2"/>
              <a:buChar char="Ø"/>
            </a:pPr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also part of the advertiser firm to collect relevant marketing data for the ad campaign   </a:t>
            </a:r>
          </a:p>
          <a:p>
            <a:pPr lvl="0"/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7" name="TextBox 6"/>
          <p:cNvSpPr txBox="1"/>
          <p:nvPr/>
        </p:nvSpPr>
        <p:spPr>
          <a:xfrm>
            <a:off x="2133600" y="164068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(Way to remember :- </a:t>
            </a:r>
            <a:endParaRPr lang="en-US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33400"/>
            <a:ext cx="8382000" cy="66479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Example . 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am watching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Tata </a:t>
            </a:r>
            <a:r>
              <a:rPr lang="en-US" sz="2400" b="1" dirty="0" err="1" smtClean="0">
                <a:latin typeface="Aharoni" pitchFamily="2" charset="-79"/>
                <a:cs typeface="Aharoni" pitchFamily="2" charset="-79"/>
              </a:rPr>
              <a:t>Nano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Ad on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T.V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. )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 I - means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Audience.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 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Tata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Nano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-means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Advertiser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,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T.V.-means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)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( Tata has so many products so he will not able to prepare his all  ad campaign therefore he would  take support from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 Agency.  </a:t>
            </a: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And in ad agency the real work will done by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Production Houses/Firms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. 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All work is controlled and guided by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Government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authority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)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</a:t>
            </a:r>
            <a:endParaRPr lang="en-US" sz="24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Feedback Link :- 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https://forms.gle/U4Da9ykpniL3tpCdA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1026" name="Picture 2" descr="C:\Users\DELL\Pictures\parle 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"/>
            <a:ext cx="1981200" cy="1981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 descr="C:\Users\DELL\Pictures\10 parle 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1600200"/>
            <a:ext cx="2514600" cy="25146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8" name="Picture 4" descr="C:\Users\DELL\Pictures\parle g famil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76750" y="4495800"/>
            <a:ext cx="3829050" cy="255834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" name="videoplayback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" y="457200"/>
            <a:ext cx="8305800" cy="6229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3" name="Parle-G - Brother &amp; Sister Film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" y="342900"/>
            <a:ext cx="8458200" cy="6343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" name="Parle TVC (2017) Traffic Police - Naya Naam Wahi Great Tast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200" y="342900"/>
            <a:ext cx="8229600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5" name="You are my Parle 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-228600" y="228600"/>
            <a:ext cx="9067800" cy="6800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cs typeface="Aharoni" pitchFamily="2" charset="-79"/>
              </a:rPr>
              <a:t>2</a:t>
            </a:r>
            <a:r>
              <a:rPr lang="en-US" sz="2400" dirty="0" smtClean="0">
                <a:cs typeface="Aharoni" pitchFamily="2" charset="-79"/>
              </a:rPr>
              <a:t> 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Active parties involved in Advertising Process ?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Meaning:-</a:t>
            </a:r>
            <a:endParaRPr lang="en-US" sz="24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Active parties in advertising process means those who are directly and indirectly involved in advertising process such as 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Audience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Advertiser 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Media 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 agency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Production Houses/Firms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Government Authority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Research firms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371600" y="1600200"/>
            <a:ext cx="68580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1. What are the Advertising Campaign of Parle G Over the period????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3733800"/>
            <a:ext cx="68580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1. What are the Products having by  Parle G????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371600" y="1600200"/>
            <a:ext cx="6858000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Parle-G, 20-20, </a:t>
            </a:r>
            <a:r>
              <a:rPr lang="en-US" sz="3600" dirty="0" err="1" smtClean="0"/>
              <a:t>Magix</a:t>
            </a:r>
            <a:r>
              <a:rPr lang="en-US" sz="3600" dirty="0" smtClean="0"/>
              <a:t>, </a:t>
            </a:r>
            <a:r>
              <a:rPr lang="en-US" sz="3600" dirty="0" err="1" smtClean="0"/>
              <a:t>Milkshakti</a:t>
            </a:r>
            <a:r>
              <a:rPr lang="en-US" sz="3600" dirty="0" smtClean="0"/>
              <a:t>, Melody, Mango Bite, </a:t>
            </a:r>
            <a:r>
              <a:rPr lang="en-US" sz="3600" dirty="0" err="1" smtClean="0"/>
              <a:t>Poppins</a:t>
            </a:r>
            <a:r>
              <a:rPr lang="en-US" sz="3600" dirty="0" smtClean="0"/>
              <a:t>, Londonderry, </a:t>
            </a:r>
            <a:r>
              <a:rPr lang="en-US" sz="3600" dirty="0" err="1" smtClean="0"/>
              <a:t>Kismi</a:t>
            </a:r>
            <a:r>
              <a:rPr lang="en-US" sz="3600" dirty="0" smtClean="0"/>
              <a:t> Toffee Bar, Monaco and </a:t>
            </a:r>
            <a:r>
              <a:rPr lang="en-US" sz="3600" dirty="0" err="1" smtClean="0"/>
              <a:t>KrackJack</a:t>
            </a:r>
            <a:r>
              <a:rPr lang="en-US" sz="3600" dirty="0" smtClean="0"/>
              <a:t>).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4362271"/>
            <a:ext cx="68580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 </a:t>
            </a:r>
            <a:r>
              <a:rPr lang="en-US" sz="3600" dirty="0" err="1" smtClean="0">
                <a:solidFill>
                  <a:schemeClr val="bg1"/>
                </a:solidFill>
              </a:rPr>
              <a:t>Frooti</a:t>
            </a:r>
            <a:r>
              <a:rPr lang="en-US" sz="3600" dirty="0" smtClean="0">
                <a:solidFill>
                  <a:schemeClr val="bg1"/>
                </a:solidFill>
              </a:rPr>
              <a:t> and </a:t>
            </a:r>
            <a:r>
              <a:rPr lang="en-US" sz="3600" dirty="0" err="1" smtClean="0">
                <a:solidFill>
                  <a:schemeClr val="bg1"/>
                </a:solidFill>
              </a:rPr>
              <a:t>Appy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257800"/>
            <a:ext cx="68580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Parle </a:t>
            </a:r>
            <a:r>
              <a:rPr lang="en-US" sz="3600" dirty="0" err="1" smtClean="0">
                <a:solidFill>
                  <a:schemeClr val="bg1"/>
                </a:solidFill>
              </a:rPr>
              <a:t>Bisleri</a:t>
            </a:r>
            <a:r>
              <a:rPr lang="en-US" sz="3600" dirty="0" smtClean="0">
                <a:solidFill>
                  <a:schemeClr val="bg1"/>
                </a:solidFill>
              </a:rPr>
              <a:t> 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3" name="TextBox 2"/>
          <p:cNvSpPr txBox="1"/>
          <p:nvPr/>
        </p:nvSpPr>
        <p:spPr>
          <a:xfrm>
            <a:off x="228600" y="5334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Q.</a:t>
            </a:r>
            <a:r>
              <a:rPr lang="en-US" sz="2400" b="1" dirty="0" smtClean="0">
                <a:cs typeface="Aharoni" pitchFamily="2" charset="-79"/>
              </a:rPr>
              <a:t>2</a:t>
            </a:r>
            <a:r>
              <a:rPr lang="en-US" sz="2400" dirty="0" smtClean="0">
                <a:cs typeface="Aharoni" pitchFamily="2" charset="-79"/>
              </a:rPr>
              <a:t> 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Active parties involved in Advertising Process ?</a:t>
            </a:r>
          </a:p>
          <a:p>
            <a:pPr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Tata Nano GenX TVC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31800" y="1676400"/>
            <a:ext cx="5664200" cy="449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72200" y="2133600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am watching </a:t>
            </a:r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Tata </a:t>
            </a:r>
            <a:r>
              <a:rPr lang="en-US" sz="36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Nano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 on </a:t>
            </a:r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T.V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)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7" name="TextBox 6"/>
          <p:cNvSpPr txBox="1"/>
          <p:nvPr/>
        </p:nvSpPr>
        <p:spPr>
          <a:xfrm>
            <a:off x="2133600" y="164068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(Way to remember :- </a:t>
            </a:r>
            <a:endParaRPr lang="en-US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33400"/>
            <a:ext cx="8382000" cy="66479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Example . 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am watching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Tata </a:t>
            </a:r>
            <a:r>
              <a:rPr lang="en-US" sz="2400" b="1" dirty="0" err="1" smtClean="0">
                <a:latin typeface="Aharoni" pitchFamily="2" charset="-79"/>
                <a:cs typeface="Aharoni" pitchFamily="2" charset="-79"/>
              </a:rPr>
              <a:t>Nano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Ad on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T.V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. )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( I - means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Audience.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  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Tata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Nano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-means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Advertiser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,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T.V.-means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)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( Tata has so many products so he will not able to prepare his all  ad campaign therefore he would  take support from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 Agency.  </a:t>
            </a: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And in ad agency the real work will done by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Production Houses/Firms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. </a:t>
            </a:r>
          </a:p>
          <a:p>
            <a:pPr>
              <a:buFont typeface="Wingdings" pitchFamily="2" charset="2"/>
              <a:buChar char="v"/>
            </a:pP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All Ads work is controlled and guided by </a:t>
            </a:r>
            <a:r>
              <a:rPr lang="en-US" sz="24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Government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authority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)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   </a:t>
            </a:r>
            <a:endParaRPr lang="en-US" sz="24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09600" y="457200"/>
            <a:ext cx="8305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Audience 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means target customers for the ad  campaign 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It includes Viewers, Listeners, Readers-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Audience - Prospect into regular customer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Viewers:- The Audiences are watching T.V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Listeners:- The Audiences are listing Radio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Readers:-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Audiences are reading Newspaper, Magazines, etc.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7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cs typeface="Aharoni" pitchFamily="2" charset="-79"/>
              </a:rPr>
              <a:t>2.</a:t>
            </a:r>
            <a:r>
              <a:rPr lang="en-US" sz="2800" b="1" u="sng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Advertiser :- </a:t>
            </a:r>
          </a:p>
          <a:p>
            <a:endParaRPr lang="en-US" sz="28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Owner or Seller of products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Includes Manufactures, Seller, Retailers, Wholesalers, Government organisation, Education trust, Hospitals, etc,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Aharoni" pitchFamily="2" charset="-79"/>
              </a:rPr>
              <a:t> </a:t>
            </a:r>
            <a:r>
              <a:rPr lang="en-US" sz="2800" u="sng" dirty="0" smtClean="0">
                <a:solidFill>
                  <a:schemeClr val="bg1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.Media :-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means channel of communication through which ad messages are transmitted or transferred to the target audience 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There are various media options are available in the market such as </a:t>
            </a: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Press, Broadcasting, outdoor ,other media.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Tx/>
              <a:buAutoNum type="arabicPeriod" startAt="4"/>
            </a:pPr>
            <a:r>
              <a:rPr lang="en-US" sz="28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 agency:- </a:t>
            </a:r>
          </a:p>
          <a:p>
            <a:pPr marL="514350" indent="-514350">
              <a:buFontTx/>
              <a:buAutoNum type="arabicPeriod" startAt="4"/>
            </a:pPr>
            <a:endParaRPr lang="en-US" sz="2800" b="1" u="sng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u="sng" dirty="0" smtClean="0">
                <a:solidFill>
                  <a:srgbClr val="FFFF00"/>
                </a:solidFill>
              </a:rPr>
              <a:t>Meaning:- </a:t>
            </a: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The ad agency plan, prepare and place of advertising campaign in media on behalf of the advertiser.</a:t>
            </a:r>
          </a:p>
          <a:p>
            <a:pPr marL="514350" indent="-514350"/>
            <a:r>
              <a:rPr lang="en-US" sz="2800" b="1" u="sng" dirty="0" smtClean="0">
                <a:solidFill>
                  <a:srgbClr val="FFFF00"/>
                </a:solidFill>
              </a:rPr>
              <a:t> Definition :- </a:t>
            </a: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The Association of Advertising Agency of American)</a:t>
            </a: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( AAAA)</a:t>
            </a:r>
          </a:p>
          <a:p>
            <a:pPr marL="514350" indent="-514350"/>
            <a:r>
              <a:rPr lang="en-US" sz="2800" b="1" u="sng" dirty="0" smtClean="0">
                <a:solidFill>
                  <a:schemeClr val="bg1"/>
                </a:solidFill>
              </a:rPr>
              <a:t>“An independent business organization, composed of creative and business  people who develop, prepare and place advertising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 startAt="4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 startAt="4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u="sng" dirty="0" smtClean="0">
                <a:solidFill>
                  <a:schemeClr val="bg1"/>
                </a:solidFill>
                <a:cs typeface="Aharoni" pitchFamily="2" charset="-79"/>
              </a:rPr>
              <a:t>5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Production Houses/Firms:-</a:t>
            </a:r>
          </a:p>
          <a:p>
            <a:pPr lvl="0"/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involves creative people like Copywriters, Visualizes, Art directors who convert raw ideas of advertising into final ad camping .</a:t>
            </a:r>
          </a:p>
          <a:p>
            <a:pPr lvl="0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Various production firms available in the market such as </a:t>
            </a:r>
          </a:p>
          <a:p>
            <a:pPr lvl="0"/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Balaji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Films, SRK Production</a:t>
            </a:r>
          </a:p>
          <a:p>
            <a:pPr lvl="0"/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603</Words>
  <Application>Microsoft Office PowerPoint</Application>
  <PresentationFormat>On-screen Show (4:3)</PresentationFormat>
  <Paragraphs>111</Paragraphs>
  <Slides>21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55</cp:revision>
  <dcterms:created xsi:type="dcterms:W3CDTF">2020-06-02T07:05:21Z</dcterms:created>
  <dcterms:modified xsi:type="dcterms:W3CDTF">2021-09-16T01:10:29Z</dcterms:modified>
</cp:coreProperties>
</file>